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7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2A026D-643A-7F46-AD32-74A2CA0D6A51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151B5B-64E1-8C4E-90B6-9E50C9606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orldometers.info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Changes in Population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Models &amp; Life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>
                <a:solidFill>
                  <a:schemeClr val="accent4"/>
                </a:solidFill>
              </a:rPr>
              <a:t>r</a:t>
            </a:r>
            <a:r>
              <a:rPr lang="en-US" dirty="0" smtClean="0">
                <a:solidFill>
                  <a:schemeClr val="accent4"/>
                </a:solidFill>
              </a:rPr>
              <a:t>-selected strategy: short life span, reproduce large amounts of offspring, little or no parental care</a:t>
            </a:r>
          </a:p>
          <a:p>
            <a:pPr lvl="0"/>
            <a:r>
              <a:rPr lang="en-US" dirty="0" smtClean="0">
                <a:solidFill>
                  <a:schemeClr val="accent4"/>
                </a:solidFill>
              </a:rPr>
              <a:t>Insects, annual plans, and algae are examples of organisms that use </a:t>
            </a:r>
            <a:r>
              <a:rPr lang="en-US" dirty="0" err="1" smtClean="0">
                <a:solidFill>
                  <a:schemeClr val="accent4"/>
                </a:solidFill>
              </a:rPr>
              <a:t>r</a:t>
            </a:r>
            <a:r>
              <a:rPr lang="en-US" dirty="0" smtClean="0">
                <a:solidFill>
                  <a:schemeClr val="accent4"/>
                </a:solidFill>
              </a:rPr>
              <a:t>-selected strategies</a:t>
            </a:r>
          </a:p>
          <a:p>
            <a:pPr lvl="0"/>
            <a:r>
              <a:rPr lang="en-US" dirty="0" smtClean="0">
                <a:solidFill>
                  <a:schemeClr val="accent4"/>
                </a:solidFill>
              </a:rPr>
              <a:t>They take advantage of </a:t>
            </a:r>
            <a:r>
              <a:rPr lang="en-US" u="sng" dirty="0" err="1" smtClean="0">
                <a:solidFill>
                  <a:schemeClr val="accent4"/>
                </a:solidFill>
              </a:rPr>
              <a:t>favourable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u="sng" dirty="0" smtClean="0">
                <a:solidFill>
                  <a:schemeClr val="accent4"/>
                </a:solidFill>
              </a:rPr>
              <a:t>environmental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u="sng" dirty="0" smtClean="0">
                <a:solidFill>
                  <a:schemeClr val="accent4"/>
                </a:solidFill>
              </a:rPr>
              <a:t>conditions</a:t>
            </a:r>
            <a:r>
              <a:rPr lang="en-US" dirty="0" smtClean="0">
                <a:solidFill>
                  <a:schemeClr val="accent4"/>
                </a:solidFill>
              </a:rPr>
              <a:t> such as </a:t>
            </a:r>
            <a:r>
              <a:rPr lang="en-US" u="sng" dirty="0" smtClean="0">
                <a:solidFill>
                  <a:schemeClr val="accent4"/>
                </a:solidFill>
              </a:rPr>
              <a:t>food</a:t>
            </a:r>
            <a:r>
              <a:rPr lang="en-US" dirty="0" smtClean="0">
                <a:solidFill>
                  <a:schemeClr val="accent4"/>
                </a:solidFill>
              </a:rPr>
              <a:t>, </a:t>
            </a:r>
            <a:r>
              <a:rPr lang="en-US" u="sng" dirty="0" smtClean="0">
                <a:solidFill>
                  <a:schemeClr val="accent4"/>
                </a:solidFill>
              </a:rPr>
              <a:t>sunlight</a:t>
            </a:r>
            <a:r>
              <a:rPr lang="en-US" dirty="0" smtClean="0">
                <a:solidFill>
                  <a:schemeClr val="accent4"/>
                </a:solidFill>
              </a:rPr>
              <a:t>, </a:t>
            </a:r>
            <a:r>
              <a:rPr lang="en-US" u="sng" dirty="0" smtClean="0">
                <a:solidFill>
                  <a:schemeClr val="accent4"/>
                </a:solidFill>
              </a:rPr>
              <a:t>warmer temperatures</a:t>
            </a:r>
            <a:r>
              <a:rPr lang="en-US" dirty="0" smtClean="0">
                <a:solidFill>
                  <a:schemeClr val="accent4"/>
                </a:solidFill>
              </a:rPr>
              <a:t> and they reproduce quickly. They experience </a:t>
            </a:r>
            <a:r>
              <a:rPr lang="en-US" u="sng" dirty="0" smtClean="0">
                <a:solidFill>
                  <a:schemeClr val="accent4"/>
                </a:solidFill>
              </a:rPr>
              <a:t>exponential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u="sng" dirty="0" smtClean="0">
                <a:solidFill>
                  <a:schemeClr val="accent4"/>
                </a:solidFill>
              </a:rPr>
              <a:t>growth</a:t>
            </a:r>
            <a:r>
              <a:rPr lang="en-US" dirty="0" smtClean="0">
                <a:solidFill>
                  <a:schemeClr val="accent4"/>
                </a:solidFill>
              </a:rPr>
              <a:t> in the summer, but die quickly at the end of the season.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K-selected strategy: long life span, reproduce fewer offspring, more parental care, closer to the carrying capacity (K)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Limits Growth of Populations?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Density Independent Factors – </a:t>
            </a:r>
            <a:r>
              <a:rPr lang="en-US" sz="2800" b="1" dirty="0" smtClean="0">
                <a:solidFill>
                  <a:schemeClr val="accent4"/>
                </a:solidFill>
              </a:rPr>
              <a:t>e.g. disasters, disease. </a:t>
            </a:r>
          </a:p>
          <a:p>
            <a:r>
              <a:rPr lang="en-US" sz="2800" dirty="0" smtClean="0"/>
              <a:t>Density Dependent Factors – </a:t>
            </a:r>
            <a:r>
              <a:rPr lang="en-US" sz="2800" b="1" dirty="0" smtClean="0">
                <a:solidFill>
                  <a:schemeClr val="accent4"/>
                </a:solidFill>
              </a:rPr>
              <a:t>e.g. predator runs out of prey to eat, crowding of organisms (e.g. trees) leads to competition</a:t>
            </a:r>
            <a:r>
              <a:rPr lang="en-US" sz="2800" dirty="0" smtClean="0"/>
              <a:t>, etc.  </a:t>
            </a:r>
            <a:endParaRPr lang="en-US" sz="2800" dirty="0"/>
          </a:p>
        </p:txBody>
      </p:sp>
      <p:pic>
        <p:nvPicPr>
          <p:cNvPr id="2050" name="Picture 2" descr="http://www.occc.edu/biologylabs/Images/Homeostasis%20Images/lynx-ha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86190"/>
            <a:ext cx="3543296" cy="2772301"/>
          </a:xfrm>
          <a:prstGeom prst="rect">
            <a:avLst/>
          </a:prstGeom>
          <a:noFill/>
        </p:spPr>
      </p:pic>
      <p:pic>
        <p:nvPicPr>
          <p:cNvPr id="2052" name="Picture 4" descr="http://climatelab.org/@api/deki/files/648/=polar-be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786190"/>
            <a:ext cx="2857500" cy="273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Immigration (moving in) </a:t>
            </a:r>
          </a:p>
          <a:p>
            <a:r>
              <a:rPr lang="en-US" dirty="0" smtClean="0"/>
              <a:t>Emigration (moving out) </a:t>
            </a:r>
          </a:p>
          <a:p>
            <a:r>
              <a:rPr lang="en-US" dirty="0" err="1" smtClean="0"/>
              <a:t>Natality</a:t>
            </a:r>
            <a:r>
              <a:rPr lang="en-US" dirty="0" smtClean="0"/>
              <a:t> (birth) </a:t>
            </a:r>
          </a:p>
          <a:p>
            <a:r>
              <a:rPr lang="en-US" dirty="0" smtClean="0"/>
              <a:t>Mortality (death) 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Influencing Population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0055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dirty="0"/>
              <a:t>Aka “S Shaped” </a:t>
            </a:r>
          </a:p>
          <a:p>
            <a:pPr>
              <a:lnSpc>
                <a:spcPct val="90000"/>
              </a:lnSpc>
            </a:pPr>
            <a:r>
              <a:rPr lang="en-CA" dirty="0"/>
              <a:t>3 phases</a:t>
            </a:r>
          </a:p>
          <a:p>
            <a:pPr>
              <a:lnSpc>
                <a:spcPct val="90000"/>
              </a:lnSpc>
            </a:pPr>
            <a:r>
              <a:rPr lang="en-CA" dirty="0"/>
              <a:t>Lag phase: small population, increasing slowly</a:t>
            </a:r>
          </a:p>
          <a:p>
            <a:pPr>
              <a:lnSpc>
                <a:spcPct val="90000"/>
              </a:lnSpc>
            </a:pPr>
            <a:r>
              <a:rPr lang="en-CA" dirty="0"/>
              <a:t>Log phase: rapid growth</a:t>
            </a:r>
          </a:p>
          <a:p>
            <a:pPr>
              <a:lnSpc>
                <a:spcPct val="90000"/>
              </a:lnSpc>
            </a:pPr>
            <a:r>
              <a:rPr lang="en-CA" dirty="0"/>
              <a:t>Resistance: growth slows, deaths increase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000" dirty="0"/>
              <a:t>Changes in Population: Logistic Growth</a:t>
            </a:r>
          </a:p>
        </p:txBody>
      </p:sp>
      <p:pic>
        <p:nvPicPr>
          <p:cNvPr id="7172" name="Picture 2" descr="http://facstaff.gpc.edu/~apennima/ENVS/Logistic_curv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9150" y="2500313"/>
            <a:ext cx="45148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dirty="0"/>
              <a:t>K = Carrying Capacity: </a:t>
            </a:r>
            <a:r>
              <a:rPr lang="en-CA" b="1" dirty="0">
                <a:solidFill>
                  <a:schemeClr val="accent4"/>
                </a:solidFill>
              </a:rPr>
              <a:t>the </a:t>
            </a:r>
            <a:r>
              <a:rPr lang="en-CA" b="1" u="sng" dirty="0">
                <a:solidFill>
                  <a:schemeClr val="accent4"/>
                </a:solidFill>
              </a:rPr>
              <a:t>maximum</a:t>
            </a:r>
            <a:r>
              <a:rPr lang="en-CA" b="1" dirty="0">
                <a:solidFill>
                  <a:schemeClr val="accent4"/>
                </a:solidFill>
              </a:rPr>
              <a:t> </a:t>
            </a:r>
            <a:r>
              <a:rPr lang="en-CA" b="1" u="sng" dirty="0">
                <a:solidFill>
                  <a:schemeClr val="accent4"/>
                </a:solidFill>
              </a:rPr>
              <a:t>number</a:t>
            </a:r>
            <a:r>
              <a:rPr lang="en-CA" b="1" dirty="0">
                <a:solidFill>
                  <a:schemeClr val="accent4"/>
                </a:solidFill>
              </a:rPr>
              <a:t> of </a:t>
            </a:r>
            <a:r>
              <a:rPr lang="en-CA" b="1" u="sng" dirty="0">
                <a:solidFill>
                  <a:schemeClr val="accent4"/>
                </a:solidFill>
              </a:rPr>
              <a:t>individuals</a:t>
            </a:r>
            <a:r>
              <a:rPr lang="en-CA" b="1" dirty="0">
                <a:solidFill>
                  <a:schemeClr val="accent4"/>
                </a:solidFill>
              </a:rPr>
              <a:t> that be </a:t>
            </a:r>
            <a:r>
              <a:rPr lang="en-CA" b="1" u="sng" dirty="0">
                <a:solidFill>
                  <a:schemeClr val="accent4"/>
                </a:solidFill>
              </a:rPr>
              <a:t>sustained</a:t>
            </a:r>
            <a:r>
              <a:rPr lang="en-CA" b="1" dirty="0">
                <a:solidFill>
                  <a:schemeClr val="accent4"/>
                </a:solidFill>
              </a:rPr>
              <a:t> by available </a:t>
            </a:r>
            <a:r>
              <a:rPr lang="en-CA" b="1" u="sng" dirty="0">
                <a:solidFill>
                  <a:schemeClr val="accent4"/>
                </a:solidFill>
              </a:rPr>
              <a:t>resources</a:t>
            </a:r>
            <a:r>
              <a:rPr lang="en-CA" b="1" dirty="0">
                <a:solidFill>
                  <a:schemeClr val="accent4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CA" b="1" dirty="0">
                <a:solidFill>
                  <a:schemeClr val="accent4"/>
                </a:solidFill>
              </a:rPr>
              <a:t>At “K”, dynamic equilibrium occurs: the number of </a:t>
            </a:r>
            <a:r>
              <a:rPr lang="en-CA" b="1" u="sng" dirty="0">
                <a:solidFill>
                  <a:schemeClr val="accent4"/>
                </a:solidFill>
              </a:rPr>
              <a:t>births</a:t>
            </a:r>
            <a:r>
              <a:rPr lang="en-CA" b="1" dirty="0">
                <a:solidFill>
                  <a:schemeClr val="accent4"/>
                </a:solidFill>
              </a:rPr>
              <a:t> = number of </a:t>
            </a:r>
            <a:r>
              <a:rPr lang="en-CA" b="1" u="sng" dirty="0">
                <a:solidFill>
                  <a:schemeClr val="accent4"/>
                </a:solidFill>
              </a:rPr>
              <a:t>deaths</a:t>
            </a:r>
            <a:r>
              <a:rPr lang="en-CA" b="1" dirty="0">
                <a:solidFill>
                  <a:schemeClr val="accent4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endParaRPr lang="en-CA" dirty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Logistic Growth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3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3000" dirty="0"/>
              <a:t>Aka “J shaped” </a:t>
            </a:r>
          </a:p>
          <a:p>
            <a:pPr>
              <a:lnSpc>
                <a:spcPct val="90000"/>
              </a:lnSpc>
            </a:pPr>
            <a:r>
              <a:rPr lang="en-CA" sz="3000" dirty="0"/>
              <a:t>Smooth curve, continuous reproduction, rapid growth </a:t>
            </a:r>
            <a:endParaRPr lang="en-CA" sz="3000" dirty="0" smtClean="0"/>
          </a:p>
          <a:p>
            <a:pPr>
              <a:lnSpc>
                <a:spcPct val="90000"/>
              </a:lnSpc>
            </a:pPr>
            <a:r>
              <a:rPr lang="en-CA" sz="3000" dirty="0" smtClean="0"/>
              <a:t>Ideal conditions </a:t>
            </a:r>
            <a:endParaRPr lang="en-CA" sz="3000" dirty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Exponential Growth </a:t>
            </a:r>
          </a:p>
        </p:txBody>
      </p:sp>
      <p:pic>
        <p:nvPicPr>
          <p:cNvPr id="9220" name="Picture 2" descr="http://www.agen.ufl.edu/~owens/age2062/lect/lect_27/39_0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3" y="2143125"/>
            <a:ext cx="4071937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41421"/>
              </p:ext>
            </p:extLst>
          </p:nvPr>
        </p:nvGraphicFramePr>
        <p:xfrm>
          <a:off x="179512" y="1628800"/>
          <a:ext cx="8229600" cy="283464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World population reached: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Time to add 1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1804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1927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123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33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1974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14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1987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 billion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1999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Human Population Growth          (UN data)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86916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Why did it take so long for the population to reach 1 billion? </a:t>
            </a:r>
          </a:p>
          <a:p>
            <a:r>
              <a:rPr lang="en-CA" dirty="0" smtClean="0"/>
              <a:t>Why did the doubling time accelerate so quickly after the first 1 billion was reached?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5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Human Population Growth</a:t>
            </a:r>
            <a:endParaRPr lang="en-CA" dirty="0"/>
          </a:p>
        </p:txBody>
      </p:sp>
      <p:pic>
        <p:nvPicPr>
          <p:cNvPr id="1026" name="Picture 2" descr="http://www.population-growth-migration.info/images/Past-World-Population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7624"/>
            <a:ext cx="5143536" cy="3356157"/>
          </a:xfrm>
          <a:prstGeom prst="rect">
            <a:avLst/>
          </a:prstGeom>
          <a:noFill/>
        </p:spPr>
      </p:pic>
      <p:pic>
        <p:nvPicPr>
          <p:cNvPr id="1028" name="Picture 4" descr="http://www.sos2006.jp/english/rsbs_summary_e/rsbs_files/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571612"/>
            <a:ext cx="3651244" cy="3432169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979712" y="5445224"/>
            <a:ext cx="4824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Additional source: 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://www.worldometers.info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7668344" cy="53218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26064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Human Overpopulation &amp; Carrying Capacity of Available Resources: An Example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011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Mark-Recapture: (from the intro activity). Used for estimating population sizes of moving organisms  </a:t>
            </a:r>
          </a:p>
          <a:p>
            <a:r>
              <a:rPr lang="en-US" dirty="0" err="1" smtClean="0"/>
              <a:t>Quadrats</a:t>
            </a:r>
            <a:r>
              <a:rPr lang="en-US" dirty="0" smtClean="0"/>
              <a:t>: a square used to sample slow or non-moving organisms. Good to get a representative measure (estimate) of population size, rather than counting all of the organisms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Population Sizes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981200"/>
            <a:ext cx="3352800" cy="395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235</TotalTime>
  <Words>400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Lucida Sans Unicode</vt:lpstr>
      <vt:lpstr>Verdana</vt:lpstr>
      <vt:lpstr>Wingdings 2</vt:lpstr>
      <vt:lpstr>Wingdings 3</vt:lpstr>
      <vt:lpstr>Concourse</vt:lpstr>
      <vt:lpstr>Changes in Population Size</vt:lpstr>
      <vt:lpstr>Factors Influencing Population Size</vt:lpstr>
      <vt:lpstr>Changes in Population: Logistic Growth</vt:lpstr>
      <vt:lpstr>Logistic Growth</vt:lpstr>
      <vt:lpstr>Exponential Growth </vt:lpstr>
      <vt:lpstr>Human Population Growth          (UN data) </vt:lpstr>
      <vt:lpstr>Human Population Growth</vt:lpstr>
      <vt:lpstr>PowerPoint Presentation</vt:lpstr>
      <vt:lpstr>Estimating Population Sizes </vt:lpstr>
      <vt:lpstr>Growth Models &amp; Life History</vt:lpstr>
      <vt:lpstr>PowerPoint Presentation</vt:lpstr>
      <vt:lpstr>What Limits Growth of Populations?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Population Size</dc:title>
  <dc:creator>Dave Wang</dc:creator>
  <cp:lastModifiedBy>Richard Ochran</cp:lastModifiedBy>
  <cp:revision>23</cp:revision>
  <dcterms:created xsi:type="dcterms:W3CDTF">2012-01-10T23:08:45Z</dcterms:created>
  <dcterms:modified xsi:type="dcterms:W3CDTF">2015-11-18T14:17:49Z</dcterms:modified>
</cp:coreProperties>
</file>